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56" r:id="rId3"/>
    <p:sldId id="257" r:id="rId4"/>
    <p:sldId id="260" r:id="rId5"/>
    <p:sldId id="267" r:id="rId6"/>
    <p:sldId id="261" r:id="rId7"/>
    <p:sldId id="266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00DB88-F8BB-42E6-B2BF-51ED76B92083}" v="828" dt="2018-05-07T20:46:09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6" autoAdjust="0"/>
    <p:restoredTop sz="94660"/>
  </p:normalViewPr>
  <p:slideViewPr>
    <p:cSldViewPr snapToGrid="0">
      <p:cViewPr varScale="1">
        <p:scale>
          <a:sx n="87" d="100"/>
          <a:sy n="87" d="100"/>
        </p:scale>
        <p:origin x="96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ff Coyner" userId="c41f8547ae985f2b" providerId="LiveId" clId="{B900DB88-F8BB-42E6-B2BF-51ED76B92083}"/>
    <pc:docChg chg="custSel addSld delSld modSld">
      <pc:chgData name="Geoff Coyner" userId="c41f8547ae985f2b" providerId="LiveId" clId="{B900DB88-F8BB-42E6-B2BF-51ED76B92083}" dt="2018-05-07T20:46:09.840" v="827" actId="20577"/>
      <pc:docMkLst>
        <pc:docMk/>
      </pc:docMkLst>
      <pc:sldChg chg="addSp delSp modSp">
        <pc:chgData name="Geoff Coyner" userId="c41f8547ae985f2b" providerId="LiveId" clId="{B900DB88-F8BB-42E6-B2BF-51ED76B92083}" dt="2018-05-07T20:36:57.131" v="405" actId="20577"/>
        <pc:sldMkLst>
          <pc:docMk/>
          <pc:sldMk cId="170371108" sldId="260"/>
        </pc:sldMkLst>
        <pc:spChg chg="mod">
          <ac:chgData name="Geoff Coyner" userId="c41f8547ae985f2b" providerId="LiveId" clId="{B900DB88-F8BB-42E6-B2BF-51ED76B92083}" dt="2018-05-07T20:36:33.765" v="289" actId="20577"/>
          <ac:spMkLst>
            <pc:docMk/>
            <pc:sldMk cId="170371108" sldId="260"/>
            <ac:spMk id="4" creationId="{3C0B0A9A-2705-4AA3-9255-5BD4A8B31D95}"/>
          </ac:spMkLst>
        </pc:spChg>
        <pc:spChg chg="mod">
          <ac:chgData name="Geoff Coyner" userId="c41f8547ae985f2b" providerId="LiveId" clId="{B900DB88-F8BB-42E6-B2BF-51ED76B92083}" dt="2018-05-07T20:36:57.131" v="405" actId="20577"/>
          <ac:spMkLst>
            <pc:docMk/>
            <pc:sldMk cId="170371108" sldId="260"/>
            <ac:spMk id="8" creationId="{A4ED4195-C0DD-4DB3-B7B1-A753E90C2BA7}"/>
          </ac:spMkLst>
        </pc:spChg>
        <pc:picChg chg="del">
          <ac:chgData name="Geoff Coyner" userId="c41f8547ae985f2b" providerId="LiveId" clId="{B900DB88-F8BB-42E6-B2BF-51ED76B92083}" dt="2018-05-07T20:36:13.008" v="279" actId="478"/>
          <ac:picMkLst>
            <pc:docMk/>
            <pc:sldMk cId="170371108" sldId="260"/>
            <ac:picMk id="7" creationId="{98E6DF2F-C8D5-4A1D-A028-044EF308D904}"/>
          </ac:picMkLst>
        </pc:picChg>
        <pc:picChg chg="add mod">
          <ac:chgData name="Geoff Coyner" userId="c41f8547ae985f2b" providerId="LiveId" clId="{B900DB88-F8BB-42E6-B2BF-51ED76B92083}" dt="2018-05-07T20:36:22.533" v="283" actId="14100"/>
          <ac:picMkLst>
            <pc:docMk/>
            <pc:sldMk cId="170371108" sldId="260"/>
            <ac:picMk id="9" creationId="{D69FE45F-367E-4817-95EC-17CC7884AAA0}"/>
          </ac:picMkLst>
        </pc:picChg>
      </pc:sldChg>
      <pc:sldChg chg="delSp modSp add">
        <pc:chgData name="Geoff Coyner" userId="c41f8547ae985f2b" providerId="LiveId" clId="{B900DB88-F8BB-42E6-B2BF-51ED76B92083}" dt="2018-05-07T20:46:09.840" v="827" actId="20577"/>
        <pc:sldMkLst>
          <pc:docMk/>
          <pc:sldMk cId="3915264646" sldId="261"/>
        </pc:sldMkLst>
        <pc:spChg chg="mod">
          <ac:chgData name="Geoff Coyner" userId="c41f8547ae985f2b" providerId="LiveId" clId="{B900DB88-F8BB-42E6-B2BF-51ED76B92083}" dt="2018-05-07T20:46:09.840" v="827" actId="20577"/>
          <ac:spMkLst>
            <pc:docMk/>
            <pc:sldMk cId="3915264646" sldId="261"/>
            <ac:spMk id="8" creationId="{A4ED4195-C0DD-4DB3-B7B1-A753E90C2BA7}"/>
          </ac:spMkLst>
        </pc:spChg>
        <pc:picChg chg="del">
          <ac:chgData name="Geoff Coyner" userId="c41f8547ae985f2b" providerId="LiveId" clId="{B900DB88-F8BB-42E6-B2BF-51ED76B92083}" dt="2018-05-07T20:37:06.814" v="407" actId="478"/>
          <ac:picMkLst>
            <pc:docMk/>
            <pc:sldMk cId="3915264646" sldId="261"/>
            <ac:picMk id="9" creationId="{D69FE45F-367E-4817-95EC-17CC7884AAA0}"/>
          </ac:picMkLst>
        </pc:picChg>
      </pc:sldChg>
      <pc:sldChg chg="add del">
        <pc:chgData name="Geoff Coyner" userId="c41f8547ae985f2b" providerId="LiveId" clId="{B900DB88-F8BB-42E6-B2BF-51ED76B92083}" dt="2018-05-07T20:39:49.675" v="504" actId="20577"/>
        <pc:sldMkLst>
          <pc:docMk/>
          <pc:sldMk cId="3554021923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6A2F1-FCFD-42AB-9A88-FE39BC022128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D8E48-E79C-46E6-AEA0-9F19B419B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LIbby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1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LIbby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57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36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84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04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24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Salik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41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Libby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F25B-5D92-4BB4-A2F4-7B3AFF5C3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CB5CB-A616-4BF7-BAFD-52D831265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B33A-B57D-4773-8351-A373ED21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55000-220B-403F-8E95-34812DFE7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000F0-AE18-4AF6-AD82-76FF6765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39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D712-69D9-43CB-9BB5-B12E0ECE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07F94-B21B-4EFC-93EF-921C82811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028CA-5E1C-4A7E-A3A0-A037CE23E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CAE88-3579-443A-B5E2-D0FF42A5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0FBA2-788C-4294-B9DB-88CBBDC3A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2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B4EEDC-5343-4772-9B3D-FD12AEF93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EB30F-B5F7-4C00-80D6-F4F833F19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B88F5-E4A8-4B91-B0D7-1BBBFF983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30E48-FB9E-4C25-9EA7-1237BDAD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AC09E-24BE-4024-B34E-14143894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0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8B3DE-79CD-45A0-AAF3-1168ACB8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FB961-287A-462F-9BB7-E03633E75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89FCC-CA3B-4E3F-9485-DF70643D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3FE6A-7187-4B7C-A45C-71264A402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C3535-D009-4412-B16E-98201855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56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B921-A7AD-4E9C-B895-C930BBEA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EE95A-CF40-45AE-8160-B902F8F57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AE51E-446D-46D0-B882-C2CBAA63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C590C-A0E7-4147-AC1D-A96A20BE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7FB50-73A9-4C3F-A46D-3EAB4232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0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62C7-100D-434F-BC2F-BE4258AE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00292-0727-4FBE-BC37-9DE952FCD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98074-5594-4462-9E22-61B390C07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EB19E-7808-4A40-9624-6FF5AE4E0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52B86-1093-4CA0-BD96-22C29346D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823D1-C778-4E4D-8E3E-12A67E33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98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FE8F-055A-414E-8268-051B61EB4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779BD-E763-4FAB-90B4-B0480A7CA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EEC6-7842-42C1-B99F-A6FAE6764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1DB38-5B7E-4D1C-B58F-7A1693AEED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F6261F-5CC1-45B2-A46A-FA4F5A282B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21857-0227-4D3F-BB4F-40D441A97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19FC8-A38B-4EC5-BCD1-A4A87357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64649A-D056-48D4-B78D-65856C72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33F5-B7CF-4E13-A5B6-84BDD6C16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F1FB7-1C5A-41CC-9263-E997752D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EE832-AE9A-4C9A-9B9E-C5654940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39C9D-7696-4F64-AF3E-8CFC628F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97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73945B-8C41-4A12-85E4-CC25E2BA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AFFCE-474B-4449-9127-F0ADCC137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0F480-FE07-4DCD-80D6-70350D61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1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11DAD-242B-42E9-86B7-9FD4EBFC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F0BBA-A7EE-4DFC-96AC-1FB77FBB5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98E3D-904A-48F4-87E9-8829A650D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AA802-412E-46C1-97CF-E99B19683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1D04E-E43D-4273-A67C-29606F5E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67981-68FE-4032-A49D-AB6B8AF3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4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8827-55A5-4569-8884-C91F950C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DA9D6E-FCC9-4772-9FD5-CB54C003F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2EF4D-2CD6-4401-88B7-D06430819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CEE19-D115-4941-9824-F6D9C756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D4FA8-A520-4E9E-A978-8BDF4642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C67AD-1F40-4AC0-AFE4-41848A62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2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930CE7-D244-4F6D-A8BD-5919443C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3A87A-A3ED-404E-8635-C50221D24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7D588-32DA-4B8F-BAC2-8913820FE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300FB-0AFC-47CD-9B03-D43398940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DC448-3C6F-4064-B9DA-4DDB0DC2A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1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dem/django-map-widgets" TargetMode="External"/><Relationship Id="rId7" Type="http://schemas.openxmlformats.org/officeDocument/2006/relationships/hyperlink" Target="https://bokeh.pydata.org/en/latest/docs/user_guide/geo.html#userguide-ge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keh.pydata.org/en/latest/" TargetMode="External"/><Relationship Id="rId5" Type="http://schemas.openxmlformats.org/officeDocument/2006/relationships/hyperlink" Target="http://django-map-widgets.readthedocs.io/en/latest/widgets/google_static_overlay_map_widget.html" TargetMode="External"/><Relationship Id="rId4" Type="http://schemas.openxmlformats.org/officeDocument/2006/relationships/hyperlink" Target="https://docs.djangoproject.com/en/2.0/intro/tutorial01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50CAF-4AA3-4412-A91D-B5C97DA9EB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Technology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5E7BD-AAA2-4611-AF6E-F0180A581F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Collisions in Washington State</a:t>
            </a:r>
          </a:p>
          <a:p>
            <a:endParaRPr lang="en-US" dirty="0"/>
          </a:p>
          <a:p>
            <a:r>
              <a:rPr lang="en-US" dirty="0"/>
              <a:t>By: Fei Wang, Geoff , </a:t>
            </a:r>
            <a:r>
              <a:rPr lang="en-US" dirty="0" err="1"/>
              <a:t>Salik</a:t>
            </a:r>
            <a:r>
              <a:rPr lang="en-US" dirty="0"/>
              <a:t> Warsi</a:t>
            </a:r>
          </a:p>
        </p:txBody>
      </p:sp>
    </p:spTree>
    <p:extLst>
      <p:ext uri="{BB962C8B-B14F-4D97-AF65-F5344CB8AC3E}">
        <p14:creationId xmlns:p14="http://schemas.microsoft.com/office/powerpoint/2010/main" val="199975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B0A9A-2705-4AA3-9255-5BD4A8B3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Collisions in Washington State</a:t>
            </a:r>
            <a:br>
              <a:rPr lang="en-US" dirty="0"/>
            </a:br>
            <a:r>
              <a:rPr lang="en-US" dirty="0"/>
              <a:t>User Stories 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EDDEBC-0B60-4E89-A8C1-3CFC2F1D8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Where</a:t>
            </a:r>
            <a:r>
              <a:rPr lang="en-US" dirty="0"/>
              <a:t> do accidents occur in Seattle?</a:t>
            </a:r>
          </a:p>
          <a:p>
            <a:r>
              <a:rPr lang="en-US" dirty="0"/>
              <a:t>Is there a relationship between </a:t>
            </a:r>
            <a:r>
              <a:rPr lang="en-US" b="1" dirty="0"/>
              <a:t>weather</a:t>
            </a:r>
            <a:r>
              <a:rPr lang="en-US" dirty="0"/>
              <a:t> and driving?</a:t>
            </a:r>
          </a:p>
          <a:p>
            <a:r>
              <a:rPr lang="en-US" dirty="0"/>
              <a:t>Do different types of accidents happen in different neighborhoods with different </a:t>
            </a:r>
            <a:r>
              <a:rPr lang="en-US" b="1" dirty="0"/>
              <a:t>levels of crime </a:t>
            </a:r>
            <a:r>
              <a:rPr lang="en-US" dirty="0"/>
              <a:t>(measured by 911 calls)?</a:t>
            </a:r>
          </a:p>
          <a:p>
            <a:r>
              <a:rPr lang="en-US" dirty="0"/>
              <a:t>Have the number of accidents changed </a:t>
            </a:r>
            <a:r>
              <a:rPr lang="en-US" b="1" dirty="0"/>
              <a:t>over time</a:t>
            </a:r>
            <a:r>
              <a:rPr lang="en-US" dirty="0"/>
              <a:t>? Can we see the change in Seattle </a:t>
            </a:r>
            <a:r>
              <a:rPr lang="en-US" b="1" dirty="0"/>
              <a:t>speed limits</a:t>
            </a:r>
            <a:r>
              <a:rPr lang="en-US" dirty="0"/>
              <a:t> in the Seattle collision data?</a:t>
            </a:r>
          </a:p>
          <a:p>
            <a:r>
              <a:rPr lang="en-US" dirty="0"/>
              <a:t>If the user has similar data for another city, they can use the methods we create on their </a:t>
            </a:r>
            <a:r>
              <a:rPr lang="en-US" b="1" dirty="0"/>
              <a:t>own data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819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B0A9A-2705-4AA3-9255-5BD4A8B3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Collisions in Washington State</a:t>
            </a:r>
            <a:br>
              <a:rPr lang="en-US" dirty="0"/>
            </a:br>
            <a:r>
              <a:rPr lang="en-US" dirty="0"/>
              <a:t>Background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EDDEBC-0B60-4E89-A8C1-3CFC2F1D8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Where</a:t>
            </a:r>
            <a:r>
              <a:rPr lang="en-US" dirty="0"/>
              <a:t> do accidents occur in Seattle?</a:t>
            </a:r>
          </a:p>
          <a:p>
            <a:r>
              <a:rPr lang="en-US" dirty="0"/>
              <a:t>Is there a relationship between weather and driving?</a:t>
            </a:r>
          </a:p>
          <a:p>
            <a:r>
              <a:rPr lang="en-US" dirty="0"/>
              <a:t>Do different types of accidents happen in </a:t>
            </a:r>
            <a:r>
              <a:rPr lang="en-US" b="1" dirty="0">
                <a:solidFill>
                  <a:schemeClr val="accent1"/>
                </a:solidFill>
              </a:rPr>
              <a:t>different neighborhoods </a:t>
            </a:r>
            <a:r>
              <a:rPr lang="en-US" dirty="0"/>
              <a:t>with different levels of crime (measured by 911 calls)?</a:t>
            </a:r>
          </a:p>
          <a:p>
            <a:r>
              <a:rPr lang="en-US" dirty="0"/>
              <a:t>Have the number of accidents changed over time? Can we see the change in Seattle </a:t>
            </a:r>
            <a:r>
              <a:rPr lang="en-US" b="1" dirty="0">
                <a:solidFill>
                  <a:schemeClr val="accent1"/>
                </a:solidFill>
              </a:rPr>
              <a:t>speed limits </a:t>
            </a:r>
            <a:r>
              <a:rPr lang="en-US" dirty="0"/>
              <a:t>in the Seattle collision data?</a:t>
            </a:r>
          </a:p>
          <a:p>
            <a:r>
              <a:rPr lang="en-US" dirty="0"/>
              <a:t>If the user has similar data for another city, they can use the methods we create on their own data.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3C10C-8E27-424B-874E-80AB597D4E28}"/>
              </a:ext>
            </a:extLst>
          </p:cNvPr>
          <p:cNvSpPr txBox="1"/>
          <p:nvPr/>
        </p:nvSpPr>
        <p:spPr>
          <a:xfrm>
            <a:off x="925286" y="5884575"/>
            <a:ext cx="8656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Maps necessary to understand these questions!!! </a:t>
            </a:r>
          </a:p>
        </p:txBody>
      </p:sp>
    </p:spTree>
    <p:extLst>
      <p:ext uri="{BB962C8B-B14F-4D97-AF65-F5344CB8AC3E}">
        <p14:creationId xmlns:p14="http://schemas.microsoft.com/office/powerpoint/2010/main" val="250368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B0A9A-2705-4AA3-9255-5BD4A8B3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Collisions in Washington State</a:t>
            </a:r>
            <a:br>
              <a:rPr lang="en-US" dirty="0"/>
            </a:br>
            <a:r>
              <a:rPr lang="en-US" dirty="0"/>
              <a:t>Using Folium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4ED4195-C0DD-4DB3-B7B1-A753E90C2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983" y="1588232"/>
            <a:ext cx="452217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Tried to plot location of 1000 “sideswipe” collisions</a:t>
            </a:r>
          </a:p>
          <a:p>
            <a:r>
              <a:rPr lang="en-US" dirty="0"/>
              <a:t>Our data has prelabeled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. Little clean-up required</a:t>
            </a:r>
          </a:p>
          <a:p>
            <a:r>
              <a:rPr lang="en-US" dirty="0"/>
              <a:t>Folium makes it extremely easy to plot &amp; cluster these collisions with relatively little code</a:t>
            </a:r>
          </a:p>
          <a:p>
            <a:r>
              <a:rPr lang="en-US" dirty="0"/>
              <a:t>Lots of flexibility on map appearance and 3</a:t>
            </a:r>
            <a:r>
              <a:rPr lang="en-US" baseline="30000" dirty="0"/>
              <a:t>rd</a:t>
            </a:r>
            <a:r>
              <a:rPr lang="en-US" dirty="0"/>
              <a:t> party plug-ins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9FE45F-367E-4817-95EC-17CC7884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73" y="1508674"/>
            <a:ext cx="5968170" cy="510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DBD886-C874-4130-B087-6203AA9A5B2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Collisions in Washington State</a:t>
            </a:r>
            <a:br>
              <a:rPr lang="en-US"/>
            </a:br>
            <a:r>
              <a:rPr lang="en-US"/>
              <a:t>Using Folium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86BFD-45AC-4D76-BC81-63D432233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503" y="1786313"/>
            <a:ext cx="5357226" cy="1718159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35D262E-38E3-4898-98B4-910393CC513C}"/>
              </a:ext>
            </a:extLst>
          </p:cNvPr>
          <p:cNvSpPr txBox="1">
            <a:spLocks/>
          </p:cNvSpPr>
          <p:nvPr/>
        </p:nvSpPr>
        <p:spPr>
          <a:xfrm>
            <a:off x="6796452" y="1786313"/>
            <a:ext cx="4826979" cy="322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Interactive Plotting</a:t>
            </a:r>
          </a:p>
          <a:p>
            <a:r>
              <a:rPr lang="en-US" dirty="0"/>
              <a:t>Many of our use cases requires the ability to create visualizations with temporal data</a:t>
            </a:r>
          </a:p>
          <a:p>
            <a:r>
              <a:rPr lang="en-US" dirty="0"/>
              <a:t>Folium’s </a:t>
            </a:r>
            <a:r>
              <a:rPr lang="en-US" i="1" dirty="0" err="1"/>
              <a:t>HeatMapWithTime</a:t>
            </a:r>
            <a:r>
              <a:rPr lang="en-US" i="1" dirty="0"/>
              <a:t> </a:t>
            </a:r>
            <a:r>
              <a:rPr lang="en-US" dirty="0"/>
              <a:t>Plug-in makes it very easy to visualize the cluster of collisions over time</a:t>
            </a:r>
          </a:p>
        </p:txBody>
      </p:sp>
      <p:pic>
        <p:nvPicPr>
          <p:cNvPr id="2" name="foliumHeatMapWithTime">
            <a:hlinkClick r:id="" action="ppaction://media"/>
            <a:extLst>
              <a:ext uri="{FF2B5EF4-FFF2-40B4-BE49-F238E27FC236}">
                <a16:creationId xmlns:a16="http://schemas.microsoft.com/office/drawing/2014/main" id="{23ABAF38-8B2D-4E2E-AE92-3AC75537D8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804" t="20208" r="11212" b="8838"/>
          <a:stretch/>
        </p:blipFill>
        <p:spPr>
          <a:xfrm>
            <a:off x="751449" y="3504472"/>
            <a:ext cx="5669280" cy="310896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360B99-7FEC-4E66-A672-32D3EAF57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9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B0A9A-2705-4AA3-9255-5BD4A8B3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Collisions in Washington State</a:t>
            </a:r>
            <a:br>
              <a:rPr lang="en-US" dirty="0"/>
            </a:br>
            <a:r>
              <a:rPr lang="en-US" dirty="0"/>
              <a:t>Using Folium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4ED4195-C0DD-4DB3-B7B1-A753E90C2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61" y="1588232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Appeal</a:t>
            </a:r>
          </a:p>
          <a:p>
            <a:pPr lvl="1"/>
            <a:r>
              <a:rPr lang="en-US" dirty="0"/>
              <a:t>Easy to quickly plot &amp; cluster any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Seems to work with shape files or </a:t>
            </a:r>
            <a:r>
              <a:rPr lang="en-US" dirty="0" err="1"/>
              <a:t>choropeth</a:t>
            </a:r>
            <a:r>
              <a:rPr lang="en-US" dirty="0"/>
              <a:t> mapping </a:t>
            </a:r>
          </a:p>
          <a:p>
            <a:pPr lvl="1"/>
            <a:r>
              <a:rPr lang="en-US" dirty="0"/>
              <a:t>Lots of flexibility on map appearance and 3</a:t>
            </a:r>
            <a:r>
              <a:rPr lang="en-US" baseline="30000" dirty="0"/>
              <a:t>rd</a:t>
            </a:r>
            <a:r>
              <a:rPr lang="en-US" dirty="0"/>
              <a:t> party plug-ins</a:t>
            </a:r>
          </a:p>
          <a:p>
            <a:pPr lvl="1"/>
            <a:r>
              <a:rPr lang="en-US" dirty="0"/>
              <a:t>Builds on top of Leaflet, so includes many of it’s capabilities</a:t>
            </a:r>
          </a:p>
          <a:p>
            <a:pPr lvl="1"/>
            <a:r>
              <a:rPr lang="en-US" altLang="zh-CN" dirty="0"/>
              <a:t>Less mature but more active project maintenance recently than Dash (20 closed issues in the last month; 730 forks; 3,000 stars)</a:t>
            </a:r>
            <a:endParaRPr lang="en-US" dirty="0"/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Not as easy to make interactive dashboards as </a:t>
            </a:r>
            <a:r>
              <a:rPr lang="en-US" dirty="0" err="1"/>
              <a:t>plotly</a:t>
            </a:r>
            <a:r>
              <a:rPr lang="en-US" dirty="0"/>
              <a:t>? (But seems good enough for our use cases)</a:t>
            </a:r>
          </a:p>
          <a:p>
            <a:pPr lvl="1"/>
            <a:r>
              <a:rPr lang="en-US" dirty="0"/>
              <a:t>Adding &gt;1000 markers seems slow (there may be a plugin to fix this?)</a:t>
            </a:r>
          </a:p>
          <a:p>
            <a:pPr lvl="1"/>
            <a:r>
              <a:rPr lang="en-US" dirty="0"/>
              <a:t>Some example codes from the documentation site is outdated, maybe due to rapid updates recently?</a:t>
            </a:r>
          </a:p>
          <a:p>
            <a:pPr lvl="2"/>
            <a:r>
              <a:rPr lang="en-US" dirty="0"/>
              <a:t>module 'folium' has no attribute '</a:t>
            </a:r>
            <a:r>
              <a:rPr lang="en-US" dirty="0" err="1"/>
              <a:t>raster_layers</a:t>
            </a:r>
            <a:r>
              <a:rPr lang="en-US" dirty="0"/>
              <a:t>’ </a:t>
            </a:r>
          </a:p>
          <a:p>
            <a:pPr lvl="2"/>
            <a:r>
              <a:rPr lang="en-US" dirty="0"/>
              <a:t>Seems some functions of </a:t>
            </a:r>
            <a:r>
              <a:rPr lang="en-US" dirty="0" err="1"/>
              <a:t>branca</a:t>
            </a:r>
            <a:r>
              <a:rPr lang="en-US" dirty="0"/>
              <a:t> are degenerated (and there is no doc for </a:t>
            </a:r>
            <a:r>
              <a:rPr lang="en-US" dirty="0" err="1"/>
              <a:t>branca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6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B0A9A-2705-4AA3-9255-5BD4A8B3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Collisions in Washington State</a:t>
            </a:r>
            <a:br>
              <a:rPr lang="en-US" dirty="0"/>
            </a:br>
            <a:r>
              <a:rPr lang="en-US" dirty="0"/>
              <a:t>Using Dash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4ED4195-C0DD-4DB3-B7B1-A753E90C2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61" y="158823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Appeal</a:t>
            </a:r>
          </a:p>
          <a:p>
            <a:pPr lvl="1"/>
            <a:r>
              <a:rPr lang="en-US" dirty="0"/>
              <a:t>Easy to draw interactive charts using </a:t>
            </a:r>
            <a:r>
              <a:rPr lang="en-US" dirty="0" err="1"/>
              <a:t>plotly</a:t>
            </a:r>
            <a:endParaRPr lang="en-US" dirty="0"/>
          </a:p>
          <a:p>
            <a:pPr lvl="1"/>
            <a:r>
              <a:rPr lang="en-US" dirty="0"/>
              <a:t>Great documentation for supported charts</a:t>
            </a:r>
          </a:p>
          <a:p>
            <a:pPr lvl="1"/>
            <a:r>
              <a:rPr lang="en-US" dirty="0" err="1"/>
              <a:t>Plotly</a:t>
            </a:r>
            <a:r>
              <a:rPr lang="en-US" dirty="0"/>
              <a:t> provides capabilities for maps using </a:t>
            </a:r>
            <a:r>
              <a:rPr lang="en-US" dirty="0" err="1"/>
              <a:t>MapBox</a:t>
            </a:r>
            <a:endParaRPr lang="en-US" dirty="0"/>
          </a:p>
          <a:p>
            <a:pPr lvl="1"/>
            <a:r>
              <a:rPr lang="en-US" altLang="zh-CN" dirty="0"/>
              <a:t>Active </a:t>
            </a:r>
            <a:r>
              <a:rPr lang="en-US" altLang="zh-CN" dirty="0" err="1"/>
              <a:t>Github</a:t>
            </a:r>
            <a:r>
              <a:rPr lang="en-US" altLang="zh-CN" dirty="0"/>
              <a:t> (6 closed issues in the last month; 450 forks; 4,800 stars)</a:t>
            </a:r>
            <a:endParaRPr lang="en-US" dirty="0"/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Only works with </a:t>
            </a:r>
            <a:r>
              <a:rPr lang="en-US" dirty="0" err="1"/>
              <a:t>plotly</a:t>
            </a:r>
            <a:r>
              <a:rPr lang="en-US" dirty="0"/>
              <a:t> graphs. Other libraries like matplotlib not supported. </a:t>
            </a:r>
          </a:p>
          <a:p>
            <a:pPr lvl="1"/>
            <a:r>
              <a:rPr lang="en-US" dirty="0"/>
              <a:t>To use maps, a </a:t>
            </a:r>
            <a:r>
              <a:rPr lang="en-US" dirty="0" err="1"/>
              <a:t>MapBox</a:t>
            </a:r>
            <a:r>
              <a:rPr lang="en-US" dirty="0"/>
              <a:t> account is required</a:t>
            </a:r>
          </a:p>
          <a:p>
            <a:pPr lvl="1"/>
            <a:r>
              <a:rPr lang="en-US" dirty="0"/>
              <a:t>Custom shape files (such as Seattle </a:t>
            </a:r>
            <a:r>
              <a:rPr lang="en-US" dirty="0" err="1"/>
              <a:t>neighbourhoods</a:t>
            </a:r>
            <a:r>
              <a:rPr lang="en-US" dirty="0"/>
              <a:t>) aren’t supported in maps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99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9DBA09-0B20-435D-9EA9-DB0C65B3F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09" y="1690688"/>
            <a:ext cx="5066192" cy="284952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7B59B1-F0BF-4B8B-8C4E-62938D195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49" y="2817776"/>
            <a:ext cx="6128673" cy="3444875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560DF37B-5A27-4B42-B2DD-C013438E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3600" dirty="0"/>
              <a:t>Collisions in Washington State</a:t>
            </a:r>
            <a:br>
              <a:rPr lang="en-US" dirty="0"/>
            </a:br>
            <a:r>
              <a:rPr lang="en-US" dirty="0"/>
              <a:t>Project Maintenance</a:t>
            </a:r>
          </a:p>
        </p:txBody>
      </p:sp>
    </p:spTree>
    <p:extLst>
      <p:ext uri="{BB962C8B-B14F-4D97-AF65-F5344CB8AC3E}">
        <p14:creationId xmlns:p14="http://schemas.microsoft.com/office/powerpoint/2010/main" val="2891915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05E6-E4CC-40A8-9BE2-43B454D5A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Packages Considered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30AD3-CF3F-463F-B3DF-DA60FBA33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Django Web Widgets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Django</a:t>
            </a:r>
            <a:r>
              <a:rPr lang="en-US" dirty="0"/>
              <a:t> is a framework for creating webpages </a:t>
            </a:r>
          </a:p>
          <a:p>
            <a:pPr lvl="1"/>
            <a:r>
              <a:rPr lang="en-US" dirty="0"/>
              <a:t>The examples all call the Google Maps API and do not appear to have </a:t>
            </a:r>
            <a:r>
              <a:rPr lang="en-US" dirty="0">
                <a:hlinkClick r:id="rId5"/>
              </a:rPr>
              <a:t>layering functionality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Bokeh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Mapping types</a:t>
            </a:r>
            <a:r>
              <a:rPr lang="en-US" dirty="0"/>
              <a:t>: layers over google maps, tile maps, </a:t>
            </a:r>
            <a:r>
              <a:rPr lang="en-US" dirty="0" err="1"/>
              <a:t>GeoJSON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Support for mapping is limited</a:t>
            </a:r>
          </a:p>
        </p:txBody>
      </p:sp>
    </p:spTree>
    <p:extLst>
      <p:ext uri="{BB962C8B-B14F-4D97-AF65-F5344CB8AC3E}">
        <p14:creationId xmlns:p14="http://schemas.microsoft.com/office/powerpoint/2010/main" val="1534742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559</Words>
  <Application>Microsoft Office PowerPoint</Application>
  <PresentationFormat>Widescreen</PresentationFormat>
  <Paragraphs>77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等线</vt:lpstr>
      <vt:lpstr>Arial</vt:lpstr>
      <vt:lpstr>Calibri</vt:lpstr>
      <vt:lpstr>Calibri Light</vt:lpstr>
      <vt:lpstr>Office Theme</vt:lpstr>
      <vt:lpstr>Technology Review</vt:lpstr>
      <vt:lpstr>Collisions in Washington State User Stories  </vt:lpstr>
      <vt:lpstr>Collisions in Washington State Background </vt:lpstr>
      <vt:lpstr>Collisions in Washington State Using Folium </vt:lpstr>
      <vt:lpstr>PowerPoint Presentation</vt:lpstr>
      <vt:lpstr>Collisions in Washington State Using Folium </vt:lpstr>
      <vt:lpstr>Collisions in Washington State Using Dash </vt:lpstr>
      <vt:lpstr>Collisions in Washington State Project Maintenance</vt:lpstr>
      <vt:lpstr>Other Packages Considered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Collisions in Washington State User Stories</dc:title>
  <dc:creator>elizabeth montague</dc:creator>
  <cp:lastModifiedBy>Fei Wang (TEKsystems)</cp:lastModifiedBy>
  <cp:revision>14</cp:revision>
  <dcterms:created xsi:type="dcterms:W3CDTF">2018-05-07T02:37:55Z</dcterms:created>
  <dcterms:modified xsi:type="dcterms:W3CDTF">2018-05-08T21:50:19Z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geoffc@microsoft.com</vt:lpwstr>
  </property>
  <property fmtid="{D5CDD505-2E9C-101B-9397-08002B2CF9AE}" pid="5" name="MSIP_Label_f42aa342-8706-4288-bd11-ebb85995028c_SetDate">
    <vt:lpwstr>2018-05-07T20:46:17.4027571Z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